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41ED-9FB8-40BF-B160-2ADC8E527B8D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77EB-BF20-42A4-A345-154FBA18B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53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41ED-9FB8-40BF-B160-2ADC8E527B8D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77EB-BF20-42A4-A345-154FBA18B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20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41ED-9FB8-40BF-B160-2ADC8E527B8D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77EB-BF20-42A4-A345-154FBA18B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26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41ED-9FB8-40BF-B160-2ADC8E527B8D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77EB-BF20-42A4-A345-154FBA18B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48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41ED-9FB8-40BF-B160-2ADC8E527B8D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77EB-BF20-42A4-A345-154FBA18B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17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41ED-9FB8-40BF-B160-2ADC8E527B8D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77EB-BF20-42A4-A345-154FBA18B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18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41ED-9FB8-40BF-B160-2ADC8E527B8D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77EB-BF20-42A4-A345-154FBA18B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05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41ED-9FB8-40BF-B160-2ADC8E527B8D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77EB-BF20-42A4-A345-154FBA18B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66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41ED-9FB8-40BF-B160-2ADC8E527B8D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77EB-BF20-42A4-A345-154FBA18B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67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41ED-9FB8-40BF-B160-2ADC8E527B8D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77EB-BF20-42A4-A345-154FBA18B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26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41ED-9FB8-40BF-B160-2ADC8E527B8D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77EB-BF20-42A4-A345-154FBA18B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47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41ED-9FB8-40BF-B160-2ADC8E527B8D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E77EB-BF20-42A4-A345-154FBA18B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33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zdev-note.com/business-strategy/businessplan/" TargetMode="External"/><Relationship Id="rId2" Type="http://schemas.openxmlformats.org/officeDocument/2006/relationships/hyperlink" Target="https://bizdev-note.com/business-strategy/executivesummary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D1F8CDF-D84A-443A-8167-B4B11B418B54}"/>
              </a:ext>
            </a:extLst>
          </p:cNvPr>
          <p:cNvSpPr/>
          <p:nvPr/>
        </p:nvSpPr>
        <p:spPr>
          <a:xfrm>
            <a:off x="189186" y="87084"/>
            <a:ext cx="8765628" cy="292275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accent5"/>
                </a:solidFill>
              </a:rPr>
              <a:t>事業計画書の目的：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130CA1E9-346B-429D-8C31-AE18B5AA0733}"/>
              </a:ext>
            </a:extLst>
          </p:cNvPr>
          <p:cNvSpPr/>
          <p:nvPr/>
        </p:nvSpPr>
        <p:spPr>
          <a:xfrm>
            <a:off x="189186" y="479869"/>
            <a:ext cx="8765627" cy="29227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bg1"/>
                </a:solidFill>
              </a:rPr>
              <a:t>事業名：</a:t>
            </a:r>
            <a:endParaRPr kumimoji="1" lang="en-US" altLang="ja-JP" sz="1200" dirty="0">
              <a:solidFill>
                <a:schemeClr val="bg1"/>
              </a:solidFill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35A66AF8-F258-4EAA-BF75-8A9AB665311C}"/>
              </a:ext>
            </a:extLst>
          </p:cNvPr>
          <p:cNvSpPr/>
          <p:nvPr/>
        </p:nvSpPr>
        <p:spPr>
          <a:xfrm>
            <a:off x="6781799" y="872655"/>
            <a:ext cx="2173014" cy="25401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100" dirty="0">
                <a:solidFill>
                  <a:schemeClr val="accent5"/>
                </a:solidFill>
              </a:rPr>
              <a:t>企業分析（</a:t>
            </a:r>
            <a:r>
              <a:rPr kumimoji="1" lang="en-US" altLang="ja-JP" sz="1100" dirty="0">
                <a:solidFill>
                  <a:schemeClr val="accent5"/>
                </a:solidFill>
              </a:rPr>
              <a:t>3C</a:t>
            </a:r>
            <a:r>
              <a:rPr kumimoji="1" lang="ja-JP" altLang="en-US" sz="1100" dirty="0">
                <a:solidFill>
                  <a:schemeClr val="accent5"/>
                </a:solidFill>
              </a:rPr>
              <a:t>）</a:t>
            </a:r>
            <a:endParaRPr kumimoji="1" lang="en-US" altLang="ja-JP" sz="1100" dirty="0">
              <a:solidFill>
                <a:schemeClr val="accent5"/>
              </a:solidFill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BBCB9C8E-D19E-4AFB-B1AE-E0D51C793BF8}"/>
              </a:ext>
            </a:extLst>
          </p:cNvPr>
          <p:cNvSpPr/>
          <p:nvPr/>
        </p:nvSpPr>
        <p:spPr>
          <a:xfrm>
            <a:off x="189186" y="872653"/>
            <a:ext cx="2408473" cy="25401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100" dirty="0">
                <a:solidFill>
                  <a:schemeClr val="accent5"/>
                </a:solidFill>
              </a:rPr>
              <a:t>外部環境分析（</a:t>
            </a:r>
            <a:r>
              <a:rPr kumimoji="1" lang="en-US" altLang="ja-JP" sz="1100" dirty="0">
                <a:solidFill>
                  <a:schemeClr val="accent5"/>
                </a:solidFill>
              </a:rPr>
              <a:t>PEST</a:t>
            </a:r>
            <a:r>
              <a:rPr kumimoji="1" lang="ja-JP" altLang="en-US" sz="1100" dirty="0">
                <a:solidFill>
                  <a:schemeClr val="accent5"/>
                </a:solidFill>
              </a:rPr>
              <a:t>）</a:t>
            </a:r>
            <a:endParaRPr kumimoji="1" lang="en-US" altLang="ja-JP" sz="1100" dirty="0">
              <a:solidFill>
                <a:schemeClr val="accent5"/>
              </a:solidFill>
            </a:endParaRPr>
          </a:p>
        </p:txBody>
      </p:sp>
      <p:graphicFrame>
        <p:nvGraphicFramePr>
          <p:cNvPr id="18" name="表 18">
            <a:extLst>
              <a:ext uri="{FF2B5EF4-FFF2-40B4-BE49-F238E27FC236}">
                <a16:creationId xmlns:a16="http://schemas.microsoft.com/office/drawing/2014/main" id="{082DB448-3B24-4F1D-80E8-76457D429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851946"/>
              </p:ext>
            </p:extLst>
          </p:nvPr>
        </p:nvGraphicFramePr>
        <p:xfrm>
          <a:off x="2770413" y="4224818"/>
          <a:ext cx="3853544" cy="10510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963386">
                  <a:extLst>
                    <a:ext uri="{9D8B030D-6E8A-4147-A177-3AD203B41FA5}">
                      <a16:colId xmlns:a16="http://schemas.microsoft.com/office/drawing/2014/main" val="1502421843"/>
                    </a:ext>
                  </a:extLst>
                </a:gridCol>
                <a:gridCol w="963386">
                  <a:extLst>
                    <a:ext uri="{9D8B030D-6E8A-4147-A177-3AD203B41FA5}">
                      <a16:colId xmlns:a16="http://schemas.microsoft.com/office/drawing/2014/main" val="2801430717"/>
                    </a:ext>
                  </a:extLst>
                </a:gridCol>
                <a:gridCol w="963386">
                  <a:extLst>
                    <a:ext uri="{9D8B030D-6E8A-4147-A177-3AD203B41FA5}">
                      <a16:colId xmlns:a16="http://schemas.microsoft.com/office/drawing/2014/main" val="466465695"/>
                    </a:ext>
                  </a:extLst>
                </a:gridCol>
                <a:gridCol w="963386">
                  <a:extLst>
                    <a:ext uri="{9D8B030D-6E8A-4147-A177-3AD203B41FA5}">
                      <a16:colId xmlns:a16="http://schemas.microsoft.com/office/drawing/2014/main" val="4267526732"/>
                    </a:ext>
                  </a:extLst>
                </a:gridCol>
              </a:tblGrid>
              <a:tr h="192121">
                <a:tc>
                  <a:txBody>
                    <a:bodyPr/>
                    <a:lstStyle/>
                    <a:p>
                      <a:endParaRPr kumimoji="1" lang="ja-JP" altLang="en-US" sz="1000" b="1">
                        <a:solidFill>
                          <a:schemeClr val="accent5"/>
                        </a:solidFill>
                      </a:endParaRPr>
                    </a:p>
                  </a:txBody>
                  <a:tcPr marL="57803" marR="57803" marT="28902" marB="28902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chemeClr val="accent5"/>
                          </a:solidFill>
                        </a:rPr>
                        <a:t>1</a:t>
                      </a:r>
                      <a:r>
                        <a:rPr kumimoji="1" lang="ja-JP" altLang="en-US" sz="1000" b="1" dirty="0">
                          <a:solidFill>
                            <a:schemeClr val="accent5"/>
                          </a:solidFill>
                        </a:rPr>
                        <a:t>期目</a:t>
                      </a:r>
                    </a:p>
                  </a:txBody>
                  <a:tcPr marL="57803" marR="57803" marT="28902" marB="28902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chemeClr val="accent5"/>
                          </a:solidFill>
                        </a:rPr>
                        <a:t>2</a:t>
                      </a:r>
                      <a:r>
                        <a:rPr kumimoji="1" lang="ja-JP" altLang="en-US" sz="1000" b="1" dirty="0">
                          <a:solidFill>
                            <a:schemeClr val="accent5"/>
                          </a:solidFill>
                        </a:rPr>
                        <a:t>期目</a:t>
                      </a:r>
                    </a:p>
                  </a:txBody>
                  <a:tcPr marL="57803" marR="57803" marT="28902" marB="28902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chemeClr val="accent5"/>
                          </a:solidFill>
                        </a:rPr>
                        <a:t>3</a:t>
                      </a:r>
                      <a:r>
                        <a:rPr kumimoji="1" lang="ja-JP" altLang="en-US" sz="1000" b="1" dirty="0">
                          <a:solidFill>
                            <a:schemeClr val="accent5"/>
                          </a:solidFill>
                        </a:rPr>
                        <a:t>期目</a:t>
                      </a:r>
                    </a:p>
                  </a:txBody>
                  <a:tcPr marL="57803" marR="57803" marT="28902" marB="28902"/>
                </a:tc>
                <a:extLst>
                  <a:ext uri="{0D108BD9-81ED-4DB2-BD59-A6C34878D82A}">
                    <a16:rowId xmlns:a16="http://schemas.microsoft.com/office/drawing/2014/main" val="2637834964"/>
                  </a:ext>
                </a:extLst>
              </a:tr>
              <a:tr h="192121"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solidFill>
                            <a:schemeClr val="accent5"/>
                          </a:solidFill>
                        </a:rPr>
                        <a:t>売上</a:t>
                      </a:r>
                    </a:p>
                  </a:txBody>
                  <a:tcPr marL="57803" marR="57803" marT="28902" marB="28902"/>
                </a:tc>
                <a:tc>
                  <a:txBody>
                    <a:bodyPr/>
                    <a:lstStyle/>
                    <a:p>
                      <a:endParaRPr kumimoji="1" lang="ja-JP" altLang="en-US" sz="1000" b="1">
                        <a:solidFill>
                          <a:schemeClr val="accent5"/>
                        </a:solidFill>
                      </a:endParaRPr>
                    </a:p>
                  </a:txBody>
                  <a:tcPr marL="57803" marR="57803" marT="28902" marB="28902"/>
                </a:tc>
                <a:tc>
                  <a:txBody>
                    <a:bodyPr/>
                    <a:lstStyle/>
                    <a:p>
                      <a:endParaRPr kumimoji="1" lang="ja-JP" altLang="en-US" sz="1000" b="1">
                        <a:solidFill>
                          <a:schemeClr val="accent5"/>
                        </a:solidFill>
                      </a:endParaRPr>
                    </a:p>
                  </a:txBody>
                  <a:tcPr marL="57803" marR="57803" marT="28902" marB="28902"/>
                </a:tc>
                <a:tc>
                  <a:txBody>
                    <a:bodyPr/>
                    <a:lstStyle/>
                    <a:p>
                      <a:endParaRPr kumimoji="1" lang="ja-JP" altLang="en-US" sz="1000" b="1">
                        <a:solidFill>
                          <a:schemeClr val="accent5"/>
                        </a:solidFill>
                      </a:endParaRPr>
                    </a:p>
                  </a:txBody>
                  <a:tcPr marL="57803" marR="57803" marT="28902" marB="28902"/>
                </a:tc>
                <a:extLst>
                  <a:ext uri="{0D108BD9-81ED-4DB2-BD59-A6C34878D82A}">
                    <a16:rowId xmlns:a16="http://schemas.microsoft.com/office/drawing/2014/main" val="155005032"/>
                  </a:ext>
                </a:extLst>
              </a:tr>
              <a:tr h="192121"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solidFill>
                            <a:schemeClr val="accent5"/>
                          </a:solidFill>
                        </a:rPr>
                        <a:t>利益</a:t>
                      </a:r>
                    </a:p>
                  </a:txBody>
                  <a:tcPr marL="57803" marR="57803" marT="28902" marB="28902"/>
                </a:tc>
                <a:tc>
                  <a:txBody>
                    <a:bodyPr/>
                    <a:lstStyle/>
                    <a:p>
                      <a:endParaRPr kumimoji="1" lang="ja-JP" altLang="en-US" sz="1000" b="1">
                        <a:solidFill>
                          <a:schemeClr val="accent5"/>
                        </a:solidFill>
                      </a:endParaRPr>
                    </a:p>
                  </a:txBody>
                  <a:tcPr marL="57803" marR="57803" marT="28902" marB="28902"/>
                </a:tc>
                <a:tc>
                  <a:txBody>
                    <a:bodyPr/>
                    <a:lstStyle/>
                    <a:p>
                      <a:endParaRPr kumimoji="1" lang="ja-JP" altLang="en-US" sz="1000" b="1">
                        <a:solidFill>
                          <a:schemeClr val="accent5"/>
                        </a:solidFill>
                      </a:endParaRPr>
                    </a:p>
                  </a:txBody>
                  <a:tcPr marL="57803" marR="57803" marT="28902" marB="28902"/>
                </a:tc>
                <a:tc>
                  <a:txBody>
                    <a:bodyPr/>
                    <a:lstStyle/>
                    <a:p>
                      <a:endParaRPr kumimoji="1" lang="ja-JP" altLang="en-US" sz="1000" b="1" dirty="0">
                        <a:solidFill>
                          <a:schemeClr val="accent5"/>
                        </a:solidFill>
                      </a:endParaRPr>
                    </a:p>
                  </a:txBody>
                  <a:tcPr marL="57803" marR="57803" marT="28902" marB="28902"/>
                </a:tc>
                <a:extLst>
                  <a:ext uri="{0D108BD9-81ED-4DB2-BD59-A6C34878D82A}">
                    <a16:rowId xmlns:a16="http://schemas.microsoft.com/office/drawing/2014/main" val="1860680199"/>
                  </a:ext>
                </a:extLst>
              </a:tr>
              <a:tr h="192121">
                <a:tc>
                  <a:txBody>
                    <a:bodyPr/>
                    <a:lstStyle/>
                    <a:p>
                      <a:endParaRPr kumimoji="1" lang="ja-JP" altLang="en-US" sz="1000" b="1">
                        <a:solidFill>
                          <a:schemeClr val="accent5"/>
                        </a:solidFill>
                      </a:endParaRPr>
                    </a:p>
                  </a:txBody>
                  <a:tcPr marL="57803" marR="57803" marT="28902" marB="28902"/>
                </a:tc>
                <a:tc>
                  <a:txBody>
                    <a:bodyPr/>
                    <a:lstStyle/>
                    <a:p>
                      <a:endParaRPr kumimoji="1" lang="ja-JP" altLang="en-US" sz="1000" b="1">
                        <a:solidFill>
                          <a:schemeClr val="accent5"/>
                        </a:solidFill>
                      </a:endParaRPr>
                    </a:p>
                  </a:txBody>
                  <a:tcPr marL="57803" marR="57803" marT="28902" marB="28902"/>
                </a:tc>
                <a:tc>
                  <a:txBody>
                    <a:bodyPr/>
                    <a:lstStyle/>
                    <a:p>
                      <a:endParaRPr kumimoji="1" lang="ja-JP" altLang="en-US" sz="1000" b="1">
                        <a:solidFill>
                          <a:schemeClr val="accent5"/>
                        </a:solidFill>
                      </a:endParaRPr>
                    </a:p>
                  </a:txBody>
                  <a:tcPr marL="57803" marR="57803" marT="28902" marB="28902"/>
                </a:tc>
                <a:tc>
                  <a:txBody>
                    <a:bodyPr/>
                    <a:lstStyle/>
                    <a:p>
                      <a:endParaRPr kumimoji="1" lang="ja-JP" altLang="en-US" sz="1000" b="1" dirty="0">
                        <a:solidFill>
                          <a:schemeClr val="accent5"/>
                        </a:solidFill>
                      </a:endParaRPr>
                    </a:p>
                  </a:txBody>
                  <a:tcPr marL="57803" marR="57803" marT="28902" marB="28902"/>
                </a:tc>
                <a:extLst>
                  <a:ext uri="{0D108BD9-81ED-4DB2-BD59-A6C34878D82A}">
                    <a16:rowId xmlns:a16="http://schemas.microsoft.com/office/drawing/2014/main" val="3125019484"/>
                  </a:ext>
                </a:extLst>
              </a:tr>
              <a:tr h="192121"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solidFill>
                            <a:schemeClr val="accent5"/>
                          </a:solidFill>
                        </a:rPr>
                        <a:t>人員数</a:t>
                      </a:r>
                    </a:p>
                  </a:txBody>
                  <a:tcPr marL="57803" marR="57803" marT="28902" marB="28902"/>
                </a:tc>
                <a:tc>
                  <a:txBody>
                    <a:bodyPr/>
                    <a:lstStyle/>
                    <a:p>
                      <a:endParaRPr kumimoji="1" lang="ja-JP" altLang="en-US" sz="1000" b="1">
                        <a:solidFill>
                          <a:schemeClr val="accent5"/>
                        </a:solidFill>
                      </a:endParaRPr>
                    </a:p>
                  </a:txBody>
                  <a:tcPr marL="57803" marR="57803" marT="28902" marB="28902"/>
                </a:tc>
                <a:tc>
                  <a:txBody>
                    <a:bodyPr/>
                    <a:lstStyle/>
                    <a:p>
                      <a:endParaRPr kumimoji="1" lang="ja-JP" altLang="en-US" sz="1000" b="1">
                        <a:solidFill>
                          <a:schemeClr val="accent5"/>
                        </a:solidFill>
                      </a:endParaRPr>
                    </a:p>
                  </a:txBody>
                  <a:tcPr marL="57803" marR="57803" marT="28902" marB="28902"/>
                </a:tc>
                <a:tc>
                  <a:txBody>
                    <a:bodyPr/>
                    <a:lstStyle/>
                    <a:p>
                      <a:endParaRPr kumimoji="1" lang="ja-JP" altLang="en-US" sz="1000" b="1" dirty="0">
                        <a:solidFill>
                          <a:schemeClr val="accent5"/>
                        </a:solidFill>
                      </a:endParaRPr>
                    </a:p>
                  </a:txBody>
                  <a:tcPr marL="57803" marR="57803" marT="28902" marB="28902"/>
                </a:tc>
                <a:extLst>
                  <a:ext uri="{0D108BD9-81ED-4DB2-BD59-A6C34878D82A}">
                    <a16:rowId xmlns:a16="http://schemas.microsoft.com/office/drawing/2014/main" val="1784886627"/>
                  </a:ext>
                </a:extLst>
              </a:tr>
            </a:tbl>
          </a:graphicData>
        </a:graphic>
      </p:graphicFrame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E067EE48-5832-4813-BFD6-7AE1FE76CD69}"/>
              </a:ext>
            </a:extLst>
          </p:cNvPr>
          <p:cNvSpPr/>
          <p:nvPr/>
        </p:nvSpPr>
        <p:spPr>
          <a:xfrm>
            <a:off x="2774792" y="872652"/>
            <a:ext cx="3853545" cy="2692416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200" u="sng" dirty="0">
                <a:solidFill>
                  <a:schemeClr val="accent5"/>
                </a:solidFill>
              </a:rPr>
              <a:t>事業概要（ビジネスモデル）</a:t>
            </a:r>
            <a:endParaRPr kumimoji="1" lang="en-US" altLang="ja-JP" sz="1200" u="sng" dirty="0">
              <a:solidFill>
                <a:schemeClr val="accent5"/>
              </a:solidFill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B30E244-760B-4754-B696-9B664C9647B8}"/>
              </a:ext>
            </a:extLst>
          </p:cNvPr>
          <p:cNvSpPr/>
          <p:nvPr/>
        </p:nvSpPr>
        <p:spPr>
          <a:xfrm>
            <a:off x="6781799" y="1198590"/>
            <a:ext cx="2173014" cy="236647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accent5"/>
                </a:solidFill>
              </a:rPr>
              <a:t>企業理念：</a:t>
            </a:r>
          </a:p>
          <a:p>
            <a:endParaRPr kumimoji="1" lang="ja-JP" altLang="en-US" sz="1000" dirty="0">
              <a:solidFill>
                <a:schemeClr val="accent5"/>
              </a:solidFill>
            </a:endParaRPr>
          </a:p>
          <a:p>
            <a:endParaRPr kumimoji="1" lang="ja-JP" altLang="en-US" sz="1000" dirty="0">
              <a:solidFill>
                <a:schemeClr val="accent5"/>
              </a:solidFill>
            </a:endParaRPr>
          </a:p>
          <a:p>
            <a:endParaRPr kumimoji="1" lang="ja-JP" altLang="en-US" sz="1000" dirty="0">
              <a:solidFill>
                <a:schemeClr val="accent5"/>
              </a:solidFill>
            </a:endParaRPr>
          </a:p>
          <a:p>
            <a:r>
              <a:rPr kumimoji="1" lang="ja-JP" altLang="en-US" sz="1000" dirty="0">
                <a:solidFill>
                  <a:schemeClr val="accent5"/>
                </a:solidFill>
              </a:rPr>
              <a:t>強み：</a:t>
            </a:r>
          </a:p>
          <a:p>
            <a:endParaRPr kumimoji="1" lang="ja-JP" altLang="en-US" sz="1000" dirty="0">
              <a:solidFill>
                <a:schemeClr val="accent5"/>
              </a:solidFill>
            </a:endParaRPr>
          </a:p>
          <a:p>
            <a:endParaRPr kumimoji="1" lang="ja-JP" altLang="en-US" sz="1000" dirty="0">
              <a:solidFill>
                <a:schemeClr val="accent5"/>
              </a:solidFill>
            </a:endParaRPr>
          </a:p>
          <a:p>
            <a:endParaRPr kumimoji="1" lang="ja-JP" altLang="en-US" sz="1000" dirty="0">
              <a:solidFill>
                <a:schemeClr val="accent5"/>
              </a:solidFill>
            </a:endParaRPr>
          </a:p>
          <a:p>
            <a:r>
              <a:rPr kumimoji="1" lang="ja-JP" altLang="en-US" sz="1000" dirty="0">
                <a:solidFill>
                  <a:schemeClr val="accent5"/>
                </a:solidFill>
              </a:rPr>
              <a:t>弱み：</a:t>
            </a:r>
          </a:p>
          <a:p>
            <a:endParaRPr kumimoji="1" lang="ja-JP" altLang="en-US" sz="1000" dirty="0">
              <a:solidFill>
                <a:schemeClr val="accent5"/>
              </a:solidFill>
            </a:endParaRPr>
          </a:p>
          <a:p>
            <a:endParaRPr kumimoji="1" lang="en-US" altLang="ja-JP" sz="1000" dirty="0">
              <a:solidFill>
                <a:schemeClr val="accent5"/>
              </a:solidFill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99FCBF1D-1633-46A0-8A62-AFF636016DBC}"/>
              </a:ext>
            </a:extLst>
          </p:cNvPr>
          <p:cNvSpPr/>
          <p:nvPr/>
        </p:nvSpPr>
        <p:spPr>
          <a:xfrm>
            <a:off x="189186" y="1198589"/>
            <a:ext cx="2408473" cy="236648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zh-TW" altLang="en-US" sz="1000" dirty="0">
                <a:solidFill>
                  <a:schemeClr val="accent5"/>
                </a:solidFill>
              </a:rPr>
              <a:t>経済状況：</a:t>
            </a:r>
          </a:p>
          <a:p>
            <a:endParaRPr kumimoji="1" lang="zh-TW" altLang="en-US" sz="1000" dirty="0">
              <a:solidFill>
                <a:schemeClr val="accent5"/>
              </a:solidFill>
            </a:endParaRPr>
          </a:p>
          <a:p>
            <a:endParaRPr kumimoji="1" lang="zh-TW" altLang="en-US" sz="1000" dirty="0">
              <a:solidFill>
                <a:schemeClr val="accent5"/>
              </a:solidFill>
            </a:endParaRPr>
          </a:p>
          <a:p>
            <a:r>
              <a:rPr kumimoji="1" lang="zh-TW" altLang="en-US" sz="1000" dirty="0">
                <a:solidFill>
                  <a:schemeClr val="accent5"/>
                </a:solidFill>
              </a:rPr>
              <a:t>競合状況：</a:t>
            </a:r>
          </a:p>
          <a:p>
            <a:endParaRPr kumimoji="1" lang="zh-TW" altLang="en-US" sz="1000" dirty="0">
              <a:solidFill>
                <a:schemeClr val="accent5"/>
              </a:solidFill>
            </a:endParaRPr>
          </a:p>
          <a:p>
            <a:endParaRPr kumimoji="1" lang="zh-TW" altLang="en-US" sz="1000" dirty="0">
              <a:solidFill>
                <a:schemeClr val="accent5"/>
              </a:solidFill>
            </a:endParaRPr>
          </a:p>
          <a:p>
            <a:r>
              <a:rPr kumimoji="1" lang="zh-TW" altLang="en-US" sz="1000" dirty="0">
                <a:solidFill>
                  <a:schemeClr val="accent5"/>
                </a:solidFill>
              </a:rPr>
              <a:t>機会：</a:t>
            </a:r>
          </a:p>
          <a:p>
            <a:endParaRPr kumimoji="1" lang="zh-TW" altLang="en-US" sz="1000" dirty="0">
              <a:solidFill>
                <a:schemeClr val="accent5"/>
              </a:solidFill>
            </a:endParaRPr>
          </a:p>
          <a:p>
            <a:endParaRPr kumimoji="1" lang="zh-TW" altLang="en-US" sz="1000" dirty="0">
              <a:solidFill>
                <a:schemeClr val="accent5"/>
              </a:solidFill>
            </a:endParaRPr>
          </a:p>
          <a:p>
            <a:r>
              <a:rPr kumimoji="1" lang="zh-TW" altLang="en-US" sz="1000" dirty="0">
                <a:solidFill>
                  <a:schemeClr val="accent5"/>
                </a:solidFill>
              </a:rPr>
              <a:t>脅威：</a:t>
            </a:r>
          </a:p>
          <a:p>
            <a:endParaRPr kumimoji="1" lang="en-US" altLang="ja-JP" sz="1000" dirty="0">
              <a:solidFill>
                <a:schemeClr val="accent5"/>
              </a:solidFill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540B5E96-D47E-45A6-89D4-9E14902DADF2}"/>
              </a:ext>
            </a:extLst>
          </p:cNvPr>
          <p:cNvSpPr/>
          <p:nvPr/>
        </p:nvSpPr>
        <p:spPr>
          <a:xfrm>
            <a:off x="6781799" y="3898884"/>
            <a:ext cx="2173014" cy="25401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100" dirty="0">
                <a:solidFill>
                  <a:schemeClr val="accent5"/>
                </a:solidFill>
              </a:rPr>
              <a:t>アクションプラン（</a:t>
            </a:r>
            <a:r>
              <a:rPr kumimoji="1" lang="en-US" altLang="ja-JP" sz="1100" dirty="0">
                <a:solidFill>
                  <a:schemeClr val="accent5"/>
                </a:solidFill>
              </a:rPr>
              <a:t>KGI</a:t>
            </a:r>
            <a:r>
              <a:rPr kumimoji="1" lang="ja-JP" altLang="en-US" sz="1100" dirty="0">
                <a:solidFill>
                  <a:schemeClr val="accent5"/>
                </a:solidFill>
              </a:rPr>
              <a:t>・</a:t>
            </a:r>
            <a:r>
              <a:rPr kumimoji="1" lang="en-US" altLang="ja-JP" sz="1100" dirty="0">
                <a:solidFill>
                  <a:schemeClr val="accent5"/>
                </a:solidFill>
              </a:rPr>
              <a:t>KPI</a:t>
            </a:r>
            <a:r>
              <a:rPr kumimoji="1" lang="ja-JP" altLang="en-US" sz="1100" dirty="0">
                <a:solidFill>
                  <a:schemeClr val="accent5"/>
                </a:solidFill>
              </a:rPr>
              <a:t>）</a:t>
            </a:r>
            <a:endParaRPr kumimoji="1" lang="en-US" altLang="ja-JP" sz="1100" dirty="0">
              <a:solidFill>
                <a:schemeClr val="accent5"/>
              </a:solidFill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3FB47189-7E3C-4367-8869-C64D9BA3660F}"/>
              </a:ext>
            </a:extLst>
          </p:cNvPr>
          <p:cNvSpPr/>
          <p:nvPr/>
        </p:nvSpPr>
        <p:spPr>
          <a:xfrm>
            <a:off x="189186" y="3898882"/>
            <a:ext cx="2408473" cy="25401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100" dirty="0">
                <a:solidFill>
                  <a:schemeClr val="accent5"/>
                </a:solidFill>
              </a:rPr>
              <a:t>マーケティング戦略（</a:t>
            </a:r>
            <a:r>
              <a:rPr kumimoji="1" lang="en-US" altLang="ja-JP" sz="1100" dirty="0">
                <a:solidFill>
                  <a:schemeClr val="accent5"/>
                </a:solidFill>
              </a:rPr>
              <a:t>4P</a:t>
            </a:r>
            <a:r>
              <a:rPr kumimoji="1" lang="ja-JP" altLang="en-US" sz="1100" dirty="0">
                <a:solidFill>
                  <a:schemeClr val="accent5"/>
                </a:solidFill>
              </a:rPr>
              <a:t>）</a:t>
            </a:r>
            <a:endParaRPr kumimoji="1" lang="en-US" altLang="ja-JP" sz="1100" dirty="0">
              <a:solidFill>
                <a:schemeClr val="accent5"/>
              </a:solidFill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73310BE7-62A1-4235-9B11-44E209F153A8}"/>
              </a:ext>
            </a:extLst>
          </p:cNvPr>
          <p:cNvSpPr/>
          <p:nvPr/>
        </p:nvSpPr>
        <p:spPr>
          <a:xfrm>
            <a:off x="6781799" y="4224820"/>
            <a:ext cx="2173014" cy="219230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000" u="sng" dirty="0">
                <a:solidFill>
                  <a:schemeClr val="accent5"/>
                </a:solidFill>
              </a:rPr>
              <a:t>1</a:t>
            </a:r>
            <a:r>
              <a:rPr kumimoji="1" lang="ja-JP" altLang="en-US" sz="1000" u="sng" dirty="0">
                <a:solidFill>
                  <a:schemeClr val="accent5"/>
                </a:solidFill>
              </a:rPr>
              <a:t>期目</a:t>
            </a:r>
            <a:endParaRPr kumimoji="1" lang="en-US" altLang="ja-JP" sz="1000" u="sng" dirty="0">
              <a:solidFill>
                <a:schemeClr val="accent5"/>
              </a:solidFill>
            </a:endParaRPr>
          </a:p>
          <a:p>
            <a:r>
              <a:rPr kumimoji="1" lang="ja-JP" altLang="en-US" sz="1000" dirty="0">
                <a:solidFill>
                  <a:schemeClr val="accent5"/>
                </a:solidFill>
              </a:rPr>
              <a:t>・</a:t>
            </a:r>
            <a:r>
              <a:rPr kumimoji="1" lang="en-US" altLang="ja-JP" sz="1000" dirty="0">
                <a:solidFill>
                  <a:schemeClr val="accent5"/>
                </a:solidFill>
              </a:rPr>
              <a:t>KGI</a:t>
            </a:r>
            <a:r>
              <a:rPr kumimoji="1" lang="ja-JP" altLang="en-US" sz="1000" dirty="0">
                <a:solidFill>
                  <a:schemeClr val="accent5"/>
                </a:solidFill>
              </a:rPr>
              <a:t>：</a:t>
            </a:r>
            <a:endParaRPr kumimoji="1" lang="en-US" altLang="ja-JP" sz="1000" dirty="0">
              <a:solidFill>
                <a:schemeClr val="accent5"/>
              </a:solidFill>
            </a:endParaRPr>
          </a:p>
          <a:p>
            <a:r>
              <a:rPr kumimoji="1" lang="ja-JP" altLang="en-US" sz="1000" dirty="0">
                <a:solidFill>
                  <a:schemeClr val="accent5"/>
                </a:solidFill>
              </a:rPr>
              <a:t>・</a:t>
            </a:r>
            <a:r>
              <a:rPr kumimoji="1" lang="en-US" altLang="ja-JP" sz="1000" dirty="0">
                <a:solidFill>
                  <a:schemeClr val="accent5"/>
                </a:solidFill>
              </a:rPr>
              <a:t>KPI</a:t>
            </a:r>
            <a:r>
              <a:rPr kumimoji="1" lang="ja-JP" altLang="en-US" sz="1000" dirty="0">
                <a:solidFill>
                  <a:schemeClr val="accent5"/>
                </a:solidFill>
              </a:rPr>
              <a:t>：</a:t>
            </a:r>
            <a:endParaRPr kumimoji="1" lang="en-US" altLang="ja-JP" sz="1000" dirty="0">
              <a:solidFill>
                <a:schemeClr val="accent5"/>
              </a:solidFill>
            </a:endParaRPr>
          </a:p>
          <a:p>
            <a:endParaRPr kumimoji="1" lang="en-US" altLang="ja-JP" sz="1000" dirty="0">
              <a:solidFill>
                <a:schemeClr val="accent5"/>
              </a:solidFill>
            </a:endParaRPr>
          </a:p>
          <a:p>
            <a:r>
              <a:rPr kumimoji="1" lang="en-US" altLang="ja-JP" sz="1000" u="sng" dirty="0">
                <a:solidFill>
                  <a:schemeClr val="accent5"/>
                </a:solidFill>
              </a:rPr>
              <a:t>2</a:t>
            </a:r>
            <a:r>
              <a:rPr kumimoji="1" lang="ja-JP" altLang="en-US" sz="1000" u="sng" dirty="0">
                <a:solidFill>
                  <a:schemeClr val="accent5"/>
                </a:solidFill>
              </a:rPr>
              <a:t>期目</a:t>
            </a:r>
            <a:endParaRPr kumimoji="1" lang="en-US" altLang="ja-JP" sz="1000" u="sng" dirty="0">
              <a:solidFill>
                <a:schemeClr val="accent5"/>
              </a:solidFill>
            </a:endParaRPr>
          </a:p>
          <a:p>
            <a:r>
              <a:rPr kumimoji="1" lang="ja-JP" altLang="en-US" sz="1000" dirty="0">
                <a:solidFill>
                  <a:schemeClr val="accent5"/>
                </a:solidFill>
              </a:rPr>
              <a:t>・</a:t>
            </a:r>
            <a:r>
              <a:rPr kumimoji="1" lang="en-US" altLang="ja-JP" sz="1000" dirty="0">
                <a:solidFill>
                  <a:schemeClr val="accent5"/>
                </a:solidFill>
              </a:rPr>
              <a:t>KGI</a:t>
            </a:r>
            <a:r>
              <a:rPr kumimoji="1" lang="ja-JP" altLang="en-US" sz="1000" dirty="0">
                <a:solidFill>
                  <a:schemeClr val="accent5"/>
                </a:solidFill>
              </a:rPr>
              <a:t>：</a:t>
            </a:r>
            <a:endParaRPr kumimoji="1" lang="en-US" altLang="ja-JP" sz="1000" dirty="0">
              <a:solidFill>
                <a:schemeClr val="accent5"/>
              </a:solidFill>
            </a:endParaRPr>
          </a:p>
          <a:p>
            <a:r>
              <a:rPr kumimoji="1" lang="ja-JP" altLang="en-US" sz="1000" dirty="0">
                <a:solidFill>
                  <a:schemeClr val="accent5"/>
                </a:solidFill>
              </a:rPr>
              <a:t>・</a:t>
            </a:r>
            <a:r>
              <a:rPr kumimoji="1" lang="en-US" altLang="ja-JP" sz="1000" dirty="0">
                <a:solidFill>
                  <a:schemeClr val="accent5"/>
                </a:solidFill>
              </a:rPr>
              <a:t>KPI</a:t>
            </a:r>
            <a:r>
              <a:rPr kumimoji="1" lang="ja-JP" altLang="en-US" sz="1000" dirty="0">
                <a:solidFill>
                  <a:schemeClr val="accent5"/>
                </a:solidFill>
              </a:rPr>
              <a:t>：</a:t>
            </a:r>
            <a:endParaRPr kumimoji="1" lang="en-US" altLang="ja-JP" sz="1000" dirty="0">
              <a:solidFill>
                <a:schemeClr val="accent5"/>
              </a:solidFill>
            </a:endParaRPr>
          </a:p>
          <a:p>
            <a:endParaRPr kumimoji="1" lang="en-US" altLang="ja-JP" sz="1000" dirty="0">
              <a:solidFill>
                <a:schemeClr val="accent5"/>
              </a:solidFill>
            </a:endParaRPr>
          </a:p>
          <a:p>
            <a:r>
              <a:rPr kumimoji="1" lang="en-US" altLang="ja-JP" sz="1000" u="sng" dirty="0">
                <a:solidFill>
                  <a:schemeClr val="accent5"/>
                </a:solidFill>
              </a:rPr>
              <a:t>3</a:t>
            </a:r>
            <a:r>
              <a:rPr kumimoji="1" lang="ja-JP" altLang="en-US" sz="1000" u="sng" dirty="0">
                <a:solidFill>
                  <a:schemeClr val="accent5"/>
                </a:solidFill>
              </a:rPr>
              <a:t>期目</a:t>
            </a:r>
            <a:endParaRPr kumimoji="1" lang="en-US" altLang="ja-JP" sz="1000" u="sng" dirty="0">
              <a:solidFill>
                <a:schemeClr val="accent5"/>
              </a:solidFill>
            </a:endParaRPr>
          </a:p>
          <a:p>
            <a:r>
              <a:rPr kumimoji="1" lang="ja-JP" altLang="en-US" sz="1000" dirty="0">
                <a:solidFill>
                  <a:schemeClr val="accent5"/>
                </a:solidFill>
              </a:rPr>
              <a:t>・</a:t>
            </a:r>
            <a:r>
              <a:rPr kumimoji="1" lang="en-US" altLang="ja-JP" sz="1000" dirty="0">
                <a:solidFill>
                  <a:schemeClr val="accent5"/>
                </a:solidFill>
              </a:rPr>
              <a:t>KGI</a:t>
            </a:r>
            <a:r>
              <a:rPr kumimoji="1" lang="ja-JP" altLang="en-US" sz="1000" dirty="0">
                <a:solidFill>
                  <a:schemeClr val="accent5"/>
                </a:solidFill>
              </a:rPr>
              <a:t>：</a:t>
            </a:r>
            <a:endParaRPr kumimoji="1" lang="en-US" altLang="ja-JP" sz="1000" dirty="0">
              <a:solidFill>
                <a:schemeClr val="accent5"/>
              </a:solidFill>
            </a:endParaRPr>
          </a:p>
          <a:p>
            <a:r>
              <a:rPr kumimoji="1" lang="ja-JP" altLang="en-US" sz="1000" dirty="0">
                <a:solidFill>
                  <a:schemeClr val="accent5"/>
                </a:solidFill>
              </a:rPr>
              <a:t>・</a:t>
            </a:r>
            <a:r>
              <a:rPr kumimoji="1" lang="en-US" altLang="ja-JP" sz="1000" dirty="0">
                <a:solidFill>
                  <a:schemeClr val="accent5"/>
                </a:solidFill>
              </a:rPr>
              <a:t>KPI</a:t>
            </a:r>
            <a:r>
              <a:rPr kumimoji="1" lang="ja-JP" altLang="en-US" sz="1000" dirty="0">
                <a:solidFill>
                  <a:schemeClr val="accent5"/>
                </a:solidFill>
              </a:rPr>
              <a:t>：</a:t>
            </a:r>
            <a:endParaRPr kumimoji="1" lang="en-US" altLang="ja-JP" sz="1000" dirty="0">
              <a:solidFill>
                <a:schemeClr val="accent5"/>
              </a:solidFill>
            </a:endParaRPr>
          </a:p>
          <a:p>
            <a:endParaRPr kumimoji="1" lang="en-US" altLang="ja-JP" sz="1000" dirty="0">
              <a:solidFill>
                <a:schemeClr val="accent5"/>
              </a:solidFill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3984D6E8-CD76-4A48-9E5E-0216848387CE}"/>
              </a:ext>
            </a:extLst>
          </p:cNvPr>
          <p:cNvSpPr/>
          <p:nvPr/>
        </p:nvSpPr>
        <p:spPr>
          <a:xfrm>
            <a:off x="189186" y="4224818"/>
            <a:ext cx="2408473" cy="219230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zh-TW" altLang="en-US" sz="1000" dirty="0">
                <a:solidFill>
                  <a:schemeClr val="accent5"/>
                </a:solidFill>
              </a:rPr>
              <a:t>商品戦略：</a:t>
            </a:r>
          </a:p>
          <a:p>
            <a:endParaRPr kumimoji="1" lang="zh-TW" altLang="en-US" sz="1000" dirty="0">
              <a:solidFill>
                <a:schemeClr val="accent5"/>
              </a:solidFill>
            </a:endParaRPr>
          </a:p>
          <a:p>
            <a:endParaRPr kumimoji="1" lang="zh-TW" altLang="en-US" sz="1000" dirty="0">
              <a:solidFill>
                <a:schemeClr val="accent5"/>
              </a:solidFill>
            </a:endParaRPr>
          </a:p>
          <a:p>
            <a:r>
              <a:rPr kumimoji="1" lang="zh-TW" altLang="en-US" sz="1000" dirty="0">
                <a:solidFill>
                  <a:schemeClr val="accent5"/>
                </a:solidFill>
              </a:rPr>
              <a:t>流通戦略：</a:t>
            </a:r>
          </a:p>
          <a:p>
            <a:endParaRPr kumimoji="1" lang="zh-TW" altLang="en-US" sz="1000" dirty="0">
              <a:solidFill>
                <a:schemeClr val="accent5"/>
              </a:solidFill>
            </a:endParaRPr>
          </a:p>
          <a:p>
            <a:endParaRPr kumimoji="1" lang="zh-TW" altLang="en-US" sz="1000" dirty="0">
              <a:solidFill>
                <a:schemeClr val="accent5"/>
              </a:solidFill>
            </a:endParaRPr>
          </a:p>
          <a:p>
            <a:r>
              <a:rPr kumimoji="1" lang="zh-TW" altLang="en-US" sz="1000" dirty="0">
                <a:solidFill>
                  <a:schemeClr val="accent5"/>
                </a:solidFill>
              </a:rPr>
              <a:t>広告戦略：</a:t>
            </a:r>
          </a:p>
          <a:p>
            <a:endParaRPr kumimoji="1" lang="zh-TW" altLang="en-US" sz="1000" dirty="0">
              <a:solidFill>
                <a:schemeClr val="accent5"/>
              </a:solidFill>
            </a:endParaRPr>
          </a:p>
          <a:p>
            <a:endParaRPr kumimoji="1" lang="zh-TW" altLang="en-US" sz="1000" dirty="0">
              <a:solidFill>
                <a:schemeClr val="accent5"/>
              </a:solidFill>
            </a:endParaRPr>
          </a:p>
          <a:p>
            <a:r>
              <a:rPr kumimoji="1" lang="zh-TW" altLang="en-US" sz="1000" dirty="0">
                <a:solidFill>
                  <a:schemeClr val="accent5"/>
                </a:solidFill>
              </a:rPr>
              <a:t>価格戦略：</a:t>
            </a:r>
          </a:p>
          <a:p>
            <a:endParaRPr kumimoji="1" lang="en-US" altLang="ja-JP" sz="1000" dirty="0">
              <a:solidFill>
                <a:schemeClr val="accent5"/>
              </a:solidFill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B8C278B0-B3C8-4824-A19A-33072FB49A42}"/>
              </a:ext>
            </a:extLst>
          </p:cNvPr>
          <p:cNvSpPr/>
          <p:nvPr/>
        </p:nvSpPr>
        <p:spPr>
          <a:xfrm>
            <a:off x="2770662" y="3898882"/>
            <a:ext cx="3853544" cy="25401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200" dirty="0">
                <a:solidFill>
                  <a:schemeClr val="accent5"/>
                </a:solidFill>
              </a:rPr>
              <a:t>経営計画</a:t>
            </a:r>
            <a:endParaRPr kumimoji="1" lang="en-US" altLang="ja-JP" sz="1200" dirty="0">
              <a:solidFill>
                <a:schemeClr val="accent5"/>
              </a:solidFill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1E339D19-315A-47FD-8945-E7A037364F40}"/>
              </a:ext>
            </a:extLst>
          </p:cNvPr>
          <p:cNvSpPr/>
          <p:nvPr/>
        </p:nvSpPr>
        <p:spPr>
          <a:xfrm>
            <a:off x="2756099" y="5347758"/>
            <a:ext cx="3853544" cy="106936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accent5"/>
                </a:solidFill>
              </a:rPr>
              <a:t>補足：</a:t>
            </a:r>
            <a:endParaRPr kumimoji="1" lang="en-US" altLang="ja-JP" sz="1000" dirty="0">
              <a:solidFill>
                <a:schemeClr val="accent5"/>
              </a:solidFill>
            </a:endParaRPr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87B521CC-44BB-4EF2-9C45-28F134743D50}"/>
              </a:ext>
            </a:extLst>
          </p:cNvPr>
          <p:cNvSpPr/>
          <p:nvPr/>
        </p:nvSpPr>
        <p:spPr>
          <a:xfrm>
            <a:off x="2638971" y="2140088"/>
            <a:ext cx="108000" cy="32400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矢印: 右 80">
            <a:extLst>
              <a:ext uri="{FF2B5EF4-FFF2-40B4-BE49-F238E27FC236}">
                <a16:creationId xmlns:a16="http://schemas.microsoft.com/office/drawing/2014/main" id="{8651CE43-16A3-4538-BE65-D8D364388FFF}"/>
              </a:ext>
            </a:extLst>
          </p:cNvPr>
          <p:cNvSpPr/>
          <p:nvPr/>
        </p:nvSpPr>
        <p:spPr>
          <a:xfrm flipH="1">
            <a:off x="6645978" y="2189448"/>
            <a:ext cx="108000" cy="32400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矢印: 右 81">
            <a:extLst>
              <a:ext uri="{FF2B5EF4-FFF2-40B4-BE49-F238E27FC236}">
                <a16:creationId xmlns:a16="http://schemas.microsoft.com/office/drawing/2014/main" id="{BB4A2A53-0706-4366-9293-633737979CDA}"/>
              </a:ext>
            </a:extLst>
          </p:cNvPr>
          <p:cNvSpPr/>
          <p:nvPr/>
        </p:nvSpPr>
        <p:spPr>
          <a:xfrm rot="16200000" flipH="1">
            <a:off x="4540542" y="3466922"/>
            <a:ext cx="252000" cy="54000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425BDD2-4753-4004-A441-945A7A9A4A43}"/>
              </a:ext>
            </a:extLst>
          </p:cNvPr>
          <p:cNvSpPr txBox="1"/>
          <p:nvPr/>
        </p:nvSpPr>
        <p:spPr>
          <a:xfrm>
            <a:off x="1831732" y="6418327"/>
            <a:ext cx="7223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/>
              <a:t>エグゼクティブサマリー説明記事</a:t>
            </a:r>
            <a:r>
              <a:rPr kumimoji="1" lang="en-US" altLang="ja-JP" sz="1000" dirty="0"/>
              <a:t>	</a:t>
            </a:r>
            <a:r>
              <a:rPr kumimoji="1" lang="ja-JP" altLang="en-US" sz="1000" dirty="0"/>
              <a:t>→</a:t>
            </a:r>
            <a:r>
              <a:rPr kumimoji="1" lang="en-US" altLang="ja-JP" sz="1000" dirty="0">
                <a:hlinkClick r:id="rId2"/>
              </a:rPr>
              <a:t>https://bizdev-note.com/business-strategy/executivesummary/</a:t>
            </a:r>
            <a:endParaRPr kumimoji="1" lang="en-US" altLang="ja-JP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/>
              <a:t>事業計画書説明記事</a:t>
            </a:r>
            <a:r>
              <a:rPr kumimoji="1" lang="en-US" altLang="ja-JP" sz="1000" dirty="0"/>
              <a:t>			</a:t>
            </a:r>
            <a:r>
              <a:rPr kumimoji="1" lang="ja-JP" altLang="en-US" sz="1000" dirty="0"/>
              <a:t>→</a:t>
            </a:r>
            <a:r>
              <a:rPr kumimoji="1" lang="en-US" altLang="ja-JP" sz="1000" dirty="0">
                <a:hlinkClick r:id="rId3"/>
              </a:rPr>
              <a:t>https://bizdev-note.com/business-strategy/businessplan/</a:t>
            </a:r>
            <a:endParaRPr kumimoji="1" lang="en-US" altLang="ja-JP" sz="1000" dirty="0"/>
          </a:p>
        </p:txBody>
      </p:sp>
    </p:spTree>
    <p:extLst>
      <p:ext uri="{BB962C8B-B14F-4D97-AF65-F5344CB8AC3E}">
        <p14:creationId xmlns:p14="http://schemas.microsoft.com/office/powerpoint/2010/main" val="316170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1089</TotalTime>
  <Words>134</Words>
  <Application>Microsoft Office PowerPoint</Application>
  <PresentationFormat>画面に合わせる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matsu</dc:creator>
  <cp:lastModifiedBy>matsu</cp:lastModifiedBy>
  <cp:revision>46</cp:revision>
  <dcterms:created xsi:type="dcterms:W3CDTF">2020-10-26T07:01:12Z</dcterms:created>
  <dcterms:modified xsi:type="dcterms:W3CDTF">2021-01-08T12:47:21Z</dcterms:modified>
</cp:coreProperties>
</file>